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7" r:id="rId9"/>
    <p:sldId id="261" r:id="rId10"/>
    <p:sldId id="262" r:id="rId11"/>
    <p:sldId id="263" r:id="rId12"/>
    <p:sldId id="264" r:id="rId13"/>
    <p:sldId id="265" r:id="rId14"/>
    <p:sldId id="271" r:id="rId15"/>
    <p:sldId id="272" r:id="rId16"/>
    <p:sldId id="270" r:id="rId17"/>
    <p:sldId id="266" r:id="rId18"/>
  </p:sldIdLst>
  <p:sldSz cx="12192000" cy="6858000"/>
  <p:notesSz cx="6858000" cy="9144000"/>
  <p:embeddedFontLst>
    <p:embeddedFont>
      <p:font typeface="Garamond" panose="02020404030301010803" pitchFamily="18" charset="0"/>
      <p:regular r:id="rId20"/>
      <p:bold r:id="rId21"/>
      <p:italic r:id="rId22"/>
    </p:embeddedFont>
    <p:embeddedFont>
      <p:font typeface="CMU Serif" panose="02000603000000000000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19/7/2023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01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19/7/2023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19/7/2023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19/7/2023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19/7/2023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19/7/2023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19/7/2023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19/7/2023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/>
              <a:t>Μεταφορά μάθησης σε Βαθιά Νευρωνικά Δίκτυα</a:t>
            </a:r>
            <a:endParaRPr lang="el-GR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</a:t>
            </a:r>
            <a:r>
              <a:rPr lang="el-GR" sz="1200" dirty="0"/>
              <a:t>Βαθιά 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="" xmlns:a16="http://schemas.microsoft.com/office/drawing/2014/main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10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Κανονικοποίηση</a:t>
            </a:r>
            <a:endParaRPr lang="en-US" sz="3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94" y="2490058"/>
            <a:ext cx="3705997" cy="2447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83" y="2490058"/>
            <a:ext cx="3792452" cy="244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2790" y="5379971"/>
            <a:ext cx="490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 κανονικοποίηση </a:t>
            </a:r>
            <a:r>
              <a:rPr lang="en-US" dirty="0" smtClean="0"/>
              <a:t>L1,L2 </a:t>
            </a:r>
            <a:r>
              <a:rPr lang="el-GR" dirty="0" smtClean="0"/>
              <a:t>φαίνεται να οδηγούν σε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οπότε και απορρίφθηκαν. Αντιθέτως όμως έγινε χρήση </a:t>
            </a:r>
            <a:r>
              <a:rPr lang="en-US" dirty="0" smtClean="0"/>
              <a:t>dropout layers</a:t>
            </a:r>
            <a:endParaRPr lang="el-GR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18807" y="3031375"/>
            <a:ext cx="1592338" cy="234808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550149" y="4527665"/>
            <a:ext cx="1660997" cy="8517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211145" y="4344785"/>
            <a:ext cx="1710586" cy="10346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11145" y="3580015"/>
            <a:ext cx="1472288" cy="17994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9666" y="1398670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Μπορούμε να βελτιώσουμε περαιτέρω το μοντέλο</a:t>
            </a:r>
            <a:r>
              <a:rPr lang="en-US" dirty="0">
                <a:solidFill>
                  <a:srgbClr val="0070C0"/>
                </a:solidFill>
              </a:rPr>
              <a:t>;</a:t>
            </a:r>
            <a:endParaRPr lang="el-G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11</a:t>
            </a:fld>
            <a:endParaRPr lang="el-GR" sz="1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5A6FD7-391D-23E2-B6E9-6F83DA402ACE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</a:t>
            </a:r>
            <a:r>
              <a:rPr lang="el-GR" sz="3200" dirty="0" err="1"/>
              <a:t>Ξεπάγωμα</a:t>
            </a:r>
            <a:r>
              <a:rPr lang="el-GR" sz="3200" dirty="0"/>
              <a:t> </a:t>
            </a:r>
            <a:r>
              <a:rPr lang="en-US" sz="3200" dirty="0"/>
              <a:t>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DBFFC78-E558-CCDF-39EA-3AFE52BE2C5A}"/>
              </a:ext>
            </a:extLst>
          </p:cNvPr>
          <p:cNvSpPr txBox="1"/>
          <p:nvPr/>
        </p:nvSpPr>
        <p:spPr>
          <a:xfrm>
            <a:off x="1217233" y="1401993"/>
            <a:ext cx="975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Πόσα </a:t>
            </a:r>
            <a:r>
              <a:rPr lang="en-US" dirty="0">
                <a:solidFill>
                  <a:srgbClr val="0070C0"/>
                </a:solidFill>
              </a:rPr>
              <a:t>layers </a:t>
            </a:r>
            <a:r>
              <a:rPr lang="el-GR" dirty="0">
                <a:solidFill>
                  <a:srgbClr val="0070C0"/>
                </a:solidFill>
              </a:rPr>
              <a:t>να κάνουμε </a:t>
            </a:r>
            <a:r>
              <a:rPr lang="en-US" dirty="0">
                <a:solidFill>
                  <a:srgbClr val="0070C0"/>
                </a:solidFill>
              </a:rPr>
              <a:t>unfreeze </a:t>
            </a:r>
            <a:r>
              <a:rPr lang="el-GR" dirty="0">
                <a:solidFill>
                  <a:srgbClr val="0070C0"/>
                </a:solidFill>
              </a:rPr>
              <a:t>στο </a:t>
            </a:r>
            <a:r>
              <a:rPr lang="en-US" dirty="0">
                <a:solidFill>
                  <a:srgbClr val="0070C0"/>
                </a:solidFill>
              </a:rPr>
              <a:t>ResNet50;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  <a:p>
            <a:r>
              <a:rPr lang="el-GR" dirty="0"/>
              <a:t>Ιδανικά θα θέλαμε να ξεπαγώσουμε όλα τα </a:t>
            </a:r>
            <a:r>
              <a:rPr lang="en-US" dirty="0"/>
              <a:t>layers </a:t>
            </a:r>
            <a:r>
              <a:rPr lang="el-GR" dirty="0"/>
              <a:t>του </a:t>
            </a:r>
            <a:r>
              <a:rPr lang="en-US" dirty="0"/>
              <a:t>ResNet50,</a:t>
            </a:r>
            <a:r>
              <a:rPr lang="el-GR" dirty="0"/>
              <a:t> αλλά απαιτούσε μεγάλο υπολογιστικό κόστος.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BB59D2-C68B-D384-FE74-C810BA38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33" y="2465675"/>
            <a:ext cx="4454699" cy="2760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01A4745-0909-E8EC-3A1A-29D15180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75" y="2465676"/>
            <a:ext cx="4295784" cy="2760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3552246-EE26-A31A-A162-E8D64E676570}"/>
              </a:ext>
            </a:extLst>
          </p:cNvPr>
          <p:cNvSpPr txBox="1"/>
          <p:nvPr/>
        </p:nvSpPr>
        <p:spPr>
          <a:xfrm>
            <a:off x="4828376" y="5640243"/>
            <a:ext cx="18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Unfreeze 20 layers</a:t>
            </a:r>
            <a:endParaRPr lang="el-G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6B88602-CAA2-7258-32D9-01811E4FC0C0}"/>
              </a:ext>
            </a:extLst>
          </p:cNvPr>
          <p:cNvCxnSpPr>
            <a:cxnSpLocks/>
          </p:cNvCxnSpPr>
          <p:nvPr/>
        </p:nvCxnSpPr>
        <p:spPr>
          <a:xfrm flipH="1" flipV="1">
            <a:off x="3900878" y="3128370"/>
            <a:ext cx="1660996" cy="24385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F8BCAA05-B4FD-E705-0E3B-7FBB8BBCA08A}"/>
              </a:ext>
            </a:extLst>
          </p:cNvPr>
          <p:cNvCxnSpPr>
            <a:cxnSpLocks/>
          </p:cNvCxnSpPr>
          <p:nvPr/>
        </p:nvCxnSpPr>
        <p:spPr>
          <a:xfrm flipH="1" flipV="1">
            <a:off x="3995803" y="4935255"/>
            <a:ext cx="1566072" cy="6316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F5FA526-CA2E-10F7-B347-C9617F9F84B1}"/>
              </a:ext>
            </a:extLst>
          </p:cNvPr>
          <p:cNvCxnSpPr>
            <a:cxnSpLocks/>
          </p:cNvCxnSpPr>
          <p:nvPr/>
        </p:nvCxnSpPr>
        <p:spPr>
          <a:xfrm flipV="1">
            <a:off x="5561874" y="4716049"/>
            <a:ext cx="1978794" cy="8508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79576CA-679E-D888-B84C-A563B9FB1476}"/>
              </a:ext>
            </a:extLst>
          </p:cNvPr>
          <p:cNvCxnSpPr>
            <a:cxnSpLocks/>
          </p:cNvCxnSpPr>
          <p:nvPr/>
        </p:nvCxnSpPr>
        <p:spPr>
          <a:xfrm flipV="1">
            <a:off x="5561874" y="3751545"/>
            <a:ext cx="1634329" cy="18153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12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Επιλογή </a:t>
            </a:r>
            <a:r>
              <a:rPr lang="el-GR" sz="3200" dirty="0" smtClean="0"/>
              <a:t>Μοντέλου Για εκπαίδευση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8687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Τελικά ποιο μοντέλο να διαλέξουμε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 smtClean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ResNet50mod (1):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l-GR" dirty="0"/>
              <a:t>20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/>
              <a:t>layers </a:t>
            </a:r>
            <a:r>
              <a:rPr lang="el-GR" dirty="0"/>
              <a:t>προς εκπαίδευση, χωρίς </a:t>
            </a:r>
            <a:r>
              <a:rPr lang="en-US" dirty="0"/>
              <a:t>regularization, </a:t>
            </a:r>
            <a:r>
              <a:rPr lang="el-GR" dirty="0"/>
              <a:t>με χρήση γεννήτριας εικόνων</a:t>
            </a:r>
          </a:p>
          <a:p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1DB9531-8343-C53C-4401-6C450DA6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94" y="2487572"/>
            <a:ext cx="4798095" cy="3098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0F19248-0F22-9A6D-AF7F-F17FEBE9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11" y="2487572"/>
            <a:ext cx="4953616" cy="3098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9815144-5F89-918F-8E9B-456CA2B2177E}"/>
              </a:ext>
            </a:extLst>
          </p:cNvPr>
          <p:cNvSpPr txBox="1"/>
          <p:nvPr/>
        </p:nvSpPr>
        <p:spPr>
          <a:xfrm>
            <a:off x="2398327" y="5688708"/>
            <a:ext cx="78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 ResNet50 </a:t>
            </a:r>
            <a:r>
              <a:rPr lang="el-GR" dirty="0">
                <a:solidFill>
                  <a:srgbClr val="0070C0"/>
                </a:solidFill>
              </a:rPr>
              <a:t>παράγει πολύ καλύτερα αποτελέσματα από τη δική μας αρχιτεκτονική</a:t>
            </a:r>
          </a:p>
        </p:txBody>
      </p:sp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13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μάθησης (1/2)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448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Χρήση του </a:t>
            </a:r>
            <a:r>
              <a:rPr lang="en-US" dirty="0" smtClean="0">
                <a:solidFill>
                  <a:srgbClr val="0070C0"/>
                </a:solidFill>
              </a:rPr>
              <a:t>ResNet50mod </a:t>
            </a:r>
            <a:r>
              <a:rPr lang="en-US" dirty="0">
                <a:solidFill>
                  <a:srgbClr val="0070C0"/>
                </a:solidFill>
              </a:rPr>
              <a:t>(1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l-GR" dirty="0" smtClean="0">
                <a:solidFill>
                  <a:srgbClr val="0070C0"/>
                </a:solidFill>
              </a:rPr>
              <a:t> αλλά πως ακριβώς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6" y="2460526"/>
            <a:ext cx="3962400" cy="36970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231027" y="2627870"/>
            <a:ext cx="2339546" cy="18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41557" y="2646702"/>
            <a:ext cx="2529016" cy="124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7070" y="246203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Διατηρούμε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231027" y="5087172"/>
            <a:ext cx="2339546" cy="288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041557" y="5124549"/>
            <a:ext cx="2529016" cy="8444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41558" y="5116005"/>
            <a:ext cx="2529015" cy="4078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57070" y="490250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Προσθέτουμε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7070" y="3881292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Πειραματιζόμαστε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l-GR" dirty="0" smtClean="0">
                <a:solidFill>
                  <a:srgbClr val="FF0000"/>
                </a:solidFill>
              </a:rPr>
              <a:t>Ξεπαγώνουμε </a:t>
            </a:r>
            <a:r>
              <a:rPr lang="en-US" dirty="0" smtClean="0">
                <a:solidFill>
                  <a:srgbClr val="FF0000"/>
                </a:solidFill>
              </a:rPr>
              <a:t>0-3-6)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084806" y="4065958"/>
            <a:ext cx="2572264" cy="284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 flipV="1">
            <a:off x="5066272" y="3011732"/>
            <a:ext cx="2590798" cy="10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14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</a:t>
            </a:r>
            <a:r>
              <a:rPr lang="el-GR" sz="3200" dirty="0" smtClean="0"/>
              <a:t>μάθησης (2/2)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1" y="2537599"/>
            <a:ext cx="5001296" cy="3270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50" y="2537599"/>
            <a:ext cx="5163922" cy="3270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3339CC-A0CB-E5EA-6139-6A87D1E82879}"/>
              </a:ext>
            </a:extLst>
          </p:cNvPr>
          <p:cNvSpPr txBox="1"/>
          <p:nvPr/>
        </p:nvSpPr>
        <p:spPr>
          <a:xfrm>
            <a:off x="1825655" y="1821092"/>
            <a:ext cx="517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Βελτίωση του </a:t>
            </a:r>
            <a:r>
              <a:rPr lang="en-US" dirty="0" smtClean="0">
                <a:solidFill>
                  <a:srgbClr val="0070C0"/>
                </a:solidFill>
              </a:rPr>
              <a:t>transfer accuracy </a:t>
            </a:r>
            <a:r>
              <a:rPr lang="el-GR" dirty="0" smtClean="0">
                <a:solidFill>
                  <a:srgbClr val="0070C0"/>
                </a:solidFill>
              </a:rPr>
              <a:t>όσο ξεπαγώνουμε </a:t>
            </a:r>
            <a:r>
              <a:rPr lang="en-US" dirty="0" smtClean="0">
                <a:solidFill>
                  <a:srgbClr val="0070C0"/>
                </a:solidFill>
              </a:rPr>
              <a:t>layers!!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4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15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Αποτελέσματα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</p:spTree>
    <p:extLst>
      <p:ext uri="{BB962C8B-B14F-4D97-AF65-F5344CB8AC3E}">
        <p14:creationId xmlns:p14="http://schemas.microsoft.com/office/powerpoint/2010/main" val="186844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16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7796" y="2515437"/>
            <a:ext cx="98603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Τεράστιο υπολογιστικό κόστος. Αποτρεπτικό για μελέτη όλων των περιπτώσεων που θέλαμε. </a:t>
            </a:r>
          </a:p>
          <a:p>
            <a:r>
              <a:rPr lang="el-GR" dirty="0" smtClean="0"/>
              <a:t>Ιδανικά θα γινόταν </a:t>
            </a:r>
            <a:r>
              <a:rPr lang="en-US" dirty="0" smtClean="0"/>
              <a:t>transfer</a:t>
            </a:r>
            <a:r>
              <a:rPr lang="el-GR" dirty="0" smtClean="0"/>
              <a:t> για όλα τα μοντέλα αλλά ήταν αδύνατον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Μεγάλος αριθμός υπερπαραμέτρων που μπορούσαμε να αλλάξουμε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Σημαντικά προβλήματα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τα οποία μας οδήγησαν στο να δοκιμάσουμε πολλούς </a:t>
            </a:r>
          </a:p>
          <a:p>
            <a:r>
              <a:rPr lang="el-GR" dirty="0" smtClean="0"/>
              <a:t>συνδυασμούς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>
                <a:solidFill>
                  <a:srgbClr val="0070C0"/>
                </a:solidFill>
              </a:rPr>
              <a:t>Θα μπορούσαμε να βελτιώσουμε την ακρίβεια του </a:t>
            </a:r>
            <a:r>
              <a:rPr lang="en-US" dirty="0" smtClean="0">
                <a:solidFill>
                  <a:srgbClr val="0070C0"/>
                </a:solidFill>
              </a:rPr>
              <a:t>transfer </a:t>
            </a:r>
            <a:r>
              <a:rPr lang="el-GR" dirty="0" smtClean="0">
                <a:solidFill>
                  <a:srgbClr val="0070C0"/>
                </a:solidFill>
              </a:rPr>
              <a:t>αλλά ήδη ο χρόνος </a:t>
            </a:r>
            <a:r>
              <a:rPr lang="el-GR" dirty="0" smtClean="0">
                <a:solidFill>
                  <a:srgbClr val="0070C0"/>
                </a:solidFill>
              </a:rPr>
              <a:t>που </a:t>
            </a:r>
            <a:r>
              <a:rPr lang="el-GR" dirty="0" smtClean="0">
                <a:solidFill>
                  <a:srgbClr val="0070C0"/>
                </a:solidFill>
              </a:rPr>
              <a:t>απαιτήθηκε ξεπερνά τα</a:t>
            </a:r>
          </a:p>
          <a:p>
            <a:r>
              <a:rPr lang="el-GR" dirty="0" smtClean="0">
                <a:solidFill>
                  <a:srgbClr val="0070C0"/>
                </a:solidFill>
              </a:rPr>
              <a:t>όρια μίας εξαμηνιαίας εργασίας</a:t>
            </a:r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1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/>
          </a:p>
          <a:p>
            <a:pPr marL="0" indent="0" algn="ctr">
              <a:buNone/>
            </a:pPr>
            <a:r>
              <a:rPr lang="el-GR" sz="3200" dirty="0"/>
              <a:t>Σας Ευχαριστώ πολύ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 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2281" y="1174137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Στόχος Εργασίας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/>
              <a:t>Σχεδιασμός και εκπαίδευση </a:t>
            </a:r>
            <a:r>
              <a:rPr lang="en-US" dirty="0"/>
              <a:t>CNNs </a:t>
            </a:r>
            <a:r>
              <a:rPr lang="el-GR" dirty="0"/>
              <a:t>για </a:t>
            </a:r>
            <a:r>
              <a:rPr lang="en-US" dirty="0"/>
              <a:t>classification </a:t>
            </a:r>
            <a:r>
              <a:rPr lang="el-GR" dirty="0"/>
              <a:t>σε αρχικό </a:t>
            </a:r>
            <a:r>
              <a:rPr lang="en-US" dirty="0"/>
              <a:t>dataset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 </a:t>
            </a:r>
            <a:r>
              <a:rPr lang="el-GR" dirty="0"/>
              <a:t>σε δεύτερο (ανεξάρτητο) </a:t>
            </a:r>
            <a:r>
              <a:rPr lang="en-US" dirty="0"/>
              <a:t>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2281" y="2443728"/>
            <a:ext cx="3520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Training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31651 </a:t>
            </a:r>
            <a:r>
              <a:rPr lang="el-GR" dirty="0"/>
              <a:t>εικόνες φαγητών (Ιαπωνία)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256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Όχι ισόποσα μοιρασμένες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2281" y="3784409"/>
            <a:ext cx="3170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Transfer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101000</a:t>
            </a:r>
            <a:r>
              <a:rPr lang="el-GR" dirty="0"/>
              <a:t> εικόνες φαγητών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101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1000 εικόνες ανά κλάση</a:t>
            </a:r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2281" y="1543469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Γιατί επιλέχθηκε σαν </a:t>
            </a:r>
            <a:r>
              <a:rPr lang="en-US" b="1" dirty="0">
                <a:solidFill>
                  <a:srgbClr val="0070C0"/>
                </a:solidFill>
              </a:rPr>
              <a:t>training </a:t>
            </a:r>
            <a:r>
              <a:rPr lang="el-GR" b="1" dirty="0">
                <a:solidFill>
                  <a:srgbClr val="0070C0"/>
                </a:solidFill>
              </a:rPr>
              <a:t>το </a:t>
            </a:r>
            <a:r>
              <a:rPr lang="en-US" b="1" dirty="0">
                <a:solidFill>
                  <a:srgbClr val="0070C0"/>
                </a:solidFill>
              </a:rPr>
              <a:t>dataset </a:t>
            </a:r>
            <a:r>
              <a:rPr lang="el-GR" b="1" dirty="0">
                <a:solidFill>
                  <a:srgbClr val="0070C0"/>
                </a:solidFill>
              </a:rPr>
              <a:t>με τις λιγότερες εικόνες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280" y="2569079"/>
            <a:ext cx="6856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training dataset </a:t>
            </a:r>
            <a:r>
              <a:rPr lang="el-GR" dirty="0"/>
              <a:t>διέθετε επιπλέον χωρική πληροφορία (</a:t>
            </a:r>
            <a:r>
              <a:rPr lang="en-US" dirty="0"/>
              <a:t>bounding box</a:t>
            </a:r>
            <a:r>
              <a:rPr lang="el-GR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transfer dataset </a:t>
            </a:r>
            <a:r>
              <a:rPr lang="el-GR" dirty="0"/>
              <a:t>δεν διέθετε </a:t>
            </a:r>
            <a:r>
              <a:rPr lang="en-US" dirty="0"/>
              <a:t>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</a:t>
            </a:r>
            <a:r>
              <a:rPr lang="en-US" dirty="0"/>
              <a:t> transfer dataset </a:t>
            </a:r>
            <a:r>
              <a:rPr lang="el-GR" dirty="0"/>
              <a:t>περιέχει μερικά λάθη στα</a:t>
            </a:r>
            <a:r>
              <a:rPr lang="en-US" dirty="0"/>
              <a:t> annotations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7" y="3507972"/>
            <a:ext cx="3465703" cy="2600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1" y="3560272"/>
            <a:ext cx="3161268" cy="249612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131906" y="45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="" xmlns:a16="http://schemas.microsoft.com/office/drawing/2014/main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901" y="1267501"/>
            <a:ext cx="9885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εικόνες δεν διέθεταν ενιαίο μέγεθος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 smtClean="0"/>
              <a:t>                                                 Μελέτη πολλών διαφορετικών μεγεθών</a:t>
            </a: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Εκτέλεση </a:t>
            </a:r>
            <a:r>
              <a:rPr lang="en-US" dirty="0"/>
              <a:t>cropping </a:t>
            </a:r>
            <a:r>
              <a:rPr lang="el-GR" dirty="0"/>
              <a:t>στις </a:t>
            </a:r>
            <a:r>
              <a:rPr lang="en-US" dirty="0"/>
              <a:t>training </a:t>
            </a:r>
            <a:r>
              <a:rPr lang="el-GR" dirty="0"/>
              <a:t>εικόνες ώστε να περιέχεται μόνο η </a:t>
            </a:r>
            <a:r>
              <a:rPr lang="en-US" dirty="0"/>
              <a:t>annotated </a:t>
            </a:r>
            <a:r>
              <a:rPr lang="el-GR" dirty="0"/>
              <a:t>κλάση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Διατήρηση του </a:t>
            </a:r>
            <a:r>
              <a:rPr lang="en-US" dirty="0"/>
              <a:t>RGB </a:t>
            </a:r>
            <a:r>
              <a:rPr lang="el-GR" dirty="0"/>
              <a:t>χρώματος των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/>
              <a:t>                                                 απόφαση που επηρεάζει όλη τη διαδικασία καθώς η μνήμη αυξάνεται κατά πολύ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Διαχωρισμός δεδομένων σε </a:t>
            </a:r>
            <a:r>
              <a:rPr lang="en-US" dirty="0"/>
              <a:t>training-validation-test set             70%-15%-15% </a:t>
            </a:r>
            <a:endParaRPr lang="el-GR" dirty="0"/>
          </a:p>
        </p:txBody>
      </p:sp>
      <p:sp>
        <p:nvSpPr>
          <p:cNvPr id="4" name="Right Arrow 3"/>
          <p:cNvSpPr/>
          <p:nvPr/>
        </p:nvSpPr>
        <p:spPr>
          <a:xfrm rot="1635265">
            <a:off x="3232736" y="1691778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29846">
            <a:off x="3352184" y="3351890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0578" y="3847071"/>
            <a:ext cx="552551" cy="1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5</a:t>
            </a:fld>
            <a:endParaRPr lang="el-GR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1/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1091" y="123455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1" y="1354356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Πόσα ποια μοντέλα σχεδιάστηκαν-χρησιμοποιήθηκαν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1091" y="2583041"/>
            <a:ext cx="7375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Κατασκευάστηκαν </a:t>
            </a:r>
            <a:r>
              <a:rPr lang="el-GR" dirty="0" smtClean="0"/>
              <a:t>αρκετές </a:t>
            </a:r>
            <a:r>
              <a:rPr lang="en-US" dirty="0" smtClean="0"/>
              <a:t>custom </a:t>
            </a:r>
            <a:r>
              <a:rPr lang="el-GR" dirty="0"/>
              <a:t>αρχιτεκτονικές κατά τη διάρκεια του </a:t>
            </a:r>
            <a:r>
              <a:rPr lang="en-US" dirty="0"/>
              <a:t>project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Όλες αδυνατούσαν να επιτύχουν υψηλό </a:t>
            </a:r>
            <a:r>
              <a:rPr lang="en-US" dirty="0"/>
              <a:t>accuracy (max 55-60%)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Δοκιμάστηκαν πολλές τεχνικές (</a:t>
            </a:r>
            <a:r>
              <a:rPr lang="en-US" dirty="0"/>
              <a:t>data augmentation </a:t>
            </a:r>
            <a:r>
              <a:rPr lang="el-GR" dirty="0"/>
              <a:t>- </a:t>
            </a:r>
            <a:r>
              <a:rPr lang="en-US" dirty="0"/>
              <a:t>regularization</a:t>
            </a:r>
            <a:r>
              <a:rPr lang="el-GR" dirty="0"/>
              <a:t>) κλπ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272408" y="3823799"/>
            <a:ext cx="584459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8573456" y="2725993"/>
            <a:ext cx="77724" cy="8243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16972" y="2671225"/>
            <a:ext cx="127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Ιδιαιτέρως χρονοβόρα διαδικασία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1707" y="4393197"/>
            <a:ext cx="9701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Αποφασίστηκε να παρουσιαστεί μία από τις </a:t>
            </a:r>
            <a:r>
              <a:rPr lang="en-US" dirty="0"/>
              <a:t>custom </a:t>
            </a:r>
            <a:r>
              <a:rPr lang="el-GR" dirty="0"/>
              <a:t>αρχιτεκτονικές, και ταυτόχρονα να χρησιμοποιηθούν και </a:t>
            </a:r>
          </a:p>
          <a:p>
            <a:r>
              <a:rPr lang="el-GR" dirty="0"/>
              <a:t>ήδη υπάρχουσες </a:t>
            </a:r>
            <a:r>
              <a:rPr lang="en-US" dirty="0"/>
              <a:t>(VGG16, VGG19, ResNet50) </a:t>
            </a:r>
            <a:r>
              <a:rPr lang="el-GR" dirty="0"/>
              <a:t>με τροποποιήσεις ώστε να αυξήσουμε το </a:t>
            </a:r>
            <a:r>
              <a:rPr lang="en-US" dirty="0"/>
              <a:t>accuracy</a:t>
            </a:r>
            <a:endParaRPr lang="el-GR" dirty="0"/>
          </a:p>
          <a:p>
            <a:endParaRPr lang="el-GR" dirty="0"/>
          </a:p>
          <a:p>
            <a:r>
              <a:rPr lang="el-GR" dirty="0"/>
              <a:t>Στις υπάρχουσες αρχιτεκτονικές προστέθηκαν συνελικτικά </a:t>
            </a:r>
            <a:r>
              <a:rPr lang="en-US" dirty="0"/>
              <a:t>layers </a:t>
            </a:r>
            <a:r>
              <a:rPr lang="el-GR" dirty="0"/>
              <a:t>καθώς και </a:t>
            </a:r>
            <a:r>
              <a:rPr lang="en-US" dirty="0"/>
              <a:t>fully connected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6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2/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0854" y="1123523"/>
            <a:ext cx="1762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C15D3net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ResNet50mod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VGG16mod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VGG19mod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2" y="1354356"/>
            <a:ext cx="336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Ποια είναι τελικά τα μοντέλα μας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61" y="2554686"/>
            <a:ext cx="5622454" cy="1512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1092" y="4183721"/>
            <a:ext cx="9960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(1):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20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χωρίς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με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4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VGG16mod:</a:t>
            </a:r>
            <a:r>
              <a:rPr lang="el-GR" sz="1600" dirty="0">
                <a:solidFill>
                  <a:srgbClr val="0070C0"/>
                </a:solidFill>
              </a:rPr>
              <a:t>         </a:t>
            </a:r>
            <a:r>
              <a:rPr lang="el-GR" sz="1600" dirty="0"/>
              <a:t>Δεν τροποποιήθηκε</a:t>
            </a:r>
            <a:endParaRPr lang="el-GR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VGG19mod:         </a:t>
            </a:r>
            <a:r>
              <a:rPr lang="el-GR" sz="1600" dirty="0"/>
              <a:t>Δεν τροποποιήθηκε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C15D3net:</a:t>
            </a:r>
            <a:r>
              <a:rPr lang="en-US" sz="1600" dirty="0"/>
              <a:t>            </a:t>
            </a:r>
            <a:r>
              <a:rPr lang="el-GR" sz="1600" dirty="0" smtClean="0"/>
              <a:t>Αποτελείται </a:t>
            </a:r>
            <a:r>
              <a:rPr lang="el-GR" sz="1600" dirty="0"/>
              <a:t>από 15 συνελικτικά και 3 </a:t>
            </a:r>
            <a:r>
              <a:rPr lang="en-US" sz="1600" dirty="0"/>
              <a:t>fully-connected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7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</a:t>
            </a:r>
            <a:r>
              <a:rPr lang="el-GR" sz="3200" dirty="0" smtClean="0"/>
              <a:t>(</a:t>
            </a:r>
            <a:r>
              <a:rPr lang="en-US" sz="3200" dirty="0"/>
              <a:t>3</a:t>
            </a:r>
            <a:r>
              <a:rPr lang="el-GR" sz="3200" dirty="0" smtClean="0"/>
              <a:t>/</a:t>
            </a:r>
            <a:r>
              <a:rPr lang="en-US" sz="3200" dirty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17586"/>
            <a:ext cx="4127157" cy="3327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43" y="2517586"/>
            <a:ext cx="4608655" cy="35137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7883326">
            <a:off x="3404407" y="2056380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83326">
            <a:off x="7162293" y="2056382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37472" y="156513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C15D3net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6605" y="168051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Υπάρχοντα μοντέλα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3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8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Μέγεθος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3" y="2449617"/>
            <a:ext cx="5369678" cy="33662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0379" y="1162987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64</a:t>
            </a:r>
            <a:r>
              <a:rPr lang="en-US" dirty="0"/>
              <a:t>x64x3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128x128x3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160x160x3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256x256x3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479666" y="139867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Περιπτώσεις που </a:t>
            </a:r>
          </a:p>
          <a:p>
            <a:r>
              <a:rPr lang="el-GR" dirty="0"/>
              <a:t>μελετήθηκαν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7763" y="5815915"/>
            <a:ext cx="5150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ResNet50 </a:t>
            </a:r>
            <a:r>
              <a:rPr lang="el-GR" sz="1600" dirty="0">
                <a:solidFill>
                  <a:srgbClr val="C00000"/>
                </a:solidFill>
              </a:rPr>
              <a:t>με 20 </a:t>
            </a:r>
            <a:r>
              <a:rPr lang="en-US" sz="1600" dirty="0">
                <a:solidFill>
                  <a:srgbClr val="C00000"/>
                </a:solidFill>
              </a:rPr>
              <a:t>trainable</a:t>
            </a:r>
            <a:r>
              <a:rPr lang="el-GR" sz="1600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layers </a:t>
            </a:r>
            <a:r>
              <a:rPr lang="el-GR" sz="1600" dirty="0">
                <a:solidFill>
                  <a:srgbClr val="C00000"/>
                </a:solidFill>
              </a:rPr>
              <a:t>και χωρίς τη χρήση </a:t>
            </a:r>
            <a:r>
              <a:rPr lang="en-US" sz="1600" dirty="0" err="1">
                <a:solidFill>
                  <a:srgbClr val="C00000"/>
                </a:solidFill>
              </a:rPr>
              <a:t>regularizer</a:t>
            </a:r>
            <a:r>
              <a:rPr lang="en-US" sz="1600" dirty="0">
                <a:solidFill>
                  <a:srgbClr val="C00000"/>
                </a:solidFill>
              </a:rPr>
              <a:t>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2075" y="2726725"/>
            <a:ext cx="42017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Το μέγεθος της αρχικής εικόνας επηρεάζει το </a:t>
            </a:r>
          </a:p>
          <a:p>
            <a:r>
              <a:rPr lang="el-GR" dirty="0">
                <a:solidFill>
                  <a:srgbClr val="0070C0"/>
                </a:solidFill>
              </a:rPr>
              <a:t>αποτέλεσμα</a:t>
            </a: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l-GR" dirty="0">
                <a:solidFill>
                  <a:srgbClr val="0070C0"/>
                </a:solidFill>
              </a:rPr>
              <a:t>Βέλτιστα αποτελέσματα για 256</a:t>
            </a:r>
            <a:r>
              <a:rPr lang="en-US" dirty="0">
                <a:solidFill>
                  <a:srgbClr val="0070C0"/>
                </a:solidFill>
              </a:rPr>
              <a:t>x256x3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  <a:p>
            <a:endParaRPr lang="el-GR" dirty="0"/>
          </a:p>
          <a:p>
            <a:r>
              <a:rPr lang="el-GR" dirty="0">
                <a:solidFill>
                  <a:srgbClr val="FF0000"/>
                </a:solidFill>
              </a:rPr>
              <a:t>Επιλογή των 160</a:t>
            </a:r>
            <a:r>
              <a:rPr lang="en-US" dirty="0" smtClean="0">
                <a:solidFill>
                  <a:srgbClr val="FF0000"/>
                </a:solidFill>
              </a:rPr>
              <a:t>x160x3</a:t>
            </a:r>
            <a:r>
              <a:rPr lang="el-GR" dirty="0" smtClean="0">
                <a:solidFill>
                  <a:srgbClr val="FF0000"/>
                </a:solidFill>
              </a:rPr>
              <a:t> για τη σύγκριση 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των μοντέλων</a:t>
            </a:r>
            <a:endParaRPr lang="el-GR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1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/>
              <a:t>9</a:t>
            </a:r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Γεννήτρια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9666" y="1398670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Το </a:t>
            </a:r>
            <a:r>
              <a:rPr lang="en-US" dirty="0"/>
              <a:t>Dataset </a:t>
            </a:r>
            <a:r>
              <a:rPr lang="el-GR" dirty="0"/>
              <a:t>περιέχει μικρό αριθμό εικόνων</a:t>
            </a:r>
          </a:p>
          <a:p>
            <a:r>
              <a:rPr lang="el-GR" dirty="0"/>
              <a:t>Παρατηρείται </a:t>
            </a:r>
            <a:r>
              <a:rPr lang="en-US" dirty="0" err="1"/>
              <a:t>overfitting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449617"/>
            <a:ext cx="3926042" cy="2427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97" y="2449616"/>
            <a:ext cx="3947241" cy="242718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306595" y="2910621"/>
            <a:ext cx="939113" cy="1134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572000" y="2784389"/>
            <a:ext cx="770950" cy="22327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756455" y="4662617"/>
            <a:ext cx="1586495" cy="3545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61650" y="5017153"/>
            <a:ext cx="204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 </a:t>
            </a:r>
            <a:r>
              <a:rPr lang="en-US" dirty="0"/>
              <a:t>Image Generator</a:t>
            </a:r>
            <a:endParaRPr lang="el-GR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342950" y="4044779"/>
            <a:ext cx="1659212" cy="97237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42950" y="3550508"/>
            <a:ext cx="1659212" cy="14666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54" y="4889566"/>
            <a:ext cx="1612377" cy="12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6800</TotalTime>
  <Words>750</Words>
  <Application>Microsoft Office PowerPoint</Application>
  <PresentationFormat>Widescreen</PresentationFormat>
  <Paragraphs>152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Garamond</vt:lpstr>
      <vt:lpstr>CMU Serif</vt:lpstr>
      <vt:lpstr>Calibri</vt:lpstr>
      <vt:lpstr>Organic</vt:lpstr>
      <vt:lpstr>PowerPoint Presentation</vt:lpstr>
      <vt:lpstr>Εισαγωγικά Στοιχεία (1/2)</vt:lpstr>
      <vt:lpstr>Εισαγωγικά Στοιχεία (2/2)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444</cp:revision>
  <dcterms:created xsi:type="dcterms:W3CDTF">2017-09-28T08:06:47Z</dcterms:created>
  <dcterms:modified xsi:type="dcterms:W3CDTF">2023-07-19T20:04:33Z</dcterms:modified>
</cp:coreProperties>
</file>